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34" r:id="rId69"/>
    <p:sldId id="236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950" autoAdjust="0"/>
  </p:normalViewPr>
  <p:slideViewPr>
    <p:cSldViewPr>
      <p:cViewPr varScale="1">
        <p:scale>
          <a:sx n="105" d="100"/>
          <a:sy n="105" d="100"/>
        </p:scale>
        <p:origin x="168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07-Dec-21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07-Dec-21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07-Dec-21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07-Dec-21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07-Dec-21</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iismath.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a-webgl-demo-program-for-diffuse-light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5.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5.tif"/><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youtube.com/watch?v=iDsrzKDB_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990600"/>
            <a:ext cx="6513512" cy="457199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4BDB4BA0-86F8-4BF3-B7C4-A402D17DC0B8}"/>
              </a:ext>
            </a:extLst>
          </p:cNvPr>
          <p:cNvSpPr txBox="1">
            <a:spLocks/>
          </p:cNvSpPr>
          <p:nvPr/>
        </p:nvSpPr>
        <p:spPr>
          <a:xfrm>
            <a:off x="152400" y="5562600"/>
            <a:ext cx="8534400" cy="116253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800" kern="1200" baseline="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Yoni Chechik</a:t>
            </a:r>
          </a:p>
          <a:p>
            <a:r>
              <a:rPr lang="en-US">
                <a:hlinkClick r:id="rId3"/>
              </a:rPr>
              <a:t>www.AIisMath.com</a:t>
            </a:r>
            <a:endParaRPr lang="en-US"/>
          </a:p>
          <a:p>
            <a:endParaRPr lang="en-US" dirty="0"/>
          </a:p>
        </p:txBody>
      </p:sp>
      <p:pic>
        <p:nvPicPr>
          <p:cNvPr id="6" name="Picture 5" descr="A picture containing toy&#10;&#10;Description automatically generated">
            <a:extLst>
              <a:ext uri="{FF2B5EF4-FFF2-40B4-BE49-F238E27FC236}">
                <a16:creationId xmlns:a16="http://schemas.microsoft.com/office/drawing/2014/main" id="{84DF2BBB-21BA-480B-ACD6-19A5488E2F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640" y="6026396"/>
            <a:ext cx="698738" cy="698738"/>
          </a:xfrm>
          <a:prstGeom prst="rect">
            <a:avLst/>
          </a:prstGeom>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a:latin typeface="Cambria Math"/>
                        <a:ea typeface="Cambria Math"/>
                      </a:rPr>
                      <m:t>𝜖</m:t>
                    </m:r>
                    <m:r>
                      <a:rPr lang="en-US" i="1">
                        <a:latin typeface="Cambria Math"/>
                        <a:ea typeface="Cambria Math"/>
                      </a:rPr>
                      <m:t>[0,1]</m:t>
                    </m:r>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a:t>
                </a:r>
              </a:p>
              <a:p>
                <a:pPr lvl="1"/>
                <a:r>
                  <a:rPr lang="en-US" dirty="0"/>
                  <a:t>(some light is absorbed or reflected in a non-diffused way).</a:t>
                </a:r>
              </a:p>
              <a:p>
                <a:r>
                  <a:rPr lang="en-US" dirty="0"/>
                  <a:t>This is known also as </a:t>
                </a:r>
                <a:r>
                  <a:rPr lang="en-US" b="1" dirty="0"/>
                  <a:t>Lambertian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r="-1034"/>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http://learnwebgl.brown37.net/09_lights/lights_diffuse.html#a-webgl-demo-program-for-diffuse-lighting</a:t>
            </a: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a:t>
                </a:r>
                <a:r>
                  <a:rPr lang="en-US"/>
                  <a:t>coefficient- unknown.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endParaRPr lang="en-US" dirty="0"/>
              </a:p>
              <a:p>
                <a:r>
                  <a:rPr lang="en-US" dirty="0"/>
                  <a:t>From here, a simple </a:t>
                </a:r>
                <a:r>
                  <a:rPr lang="en-US" dirty="0" err="1"/>
                  <a:t>psaudoinverse</a:t>
                </a:r>
                <a:r>
                  <a:rPr lang="en-US" dirty="0"/>
                  <a:t> (taught in least squares class) can be applied to get </a:t>
                </a:r>
                <a14:m>
                  <m:oMath xmlns:m="http://schemas.openxmlformats.org/officeDocument/2006/math">
                    <m:r>
                      <a:rPr lang="en-US" b="0" i="1" smtClean="0">
                        <a:latin typeface="Cambria Math"/>
                      </a:rPr>
                      <m:t>𝑁</m:t>
                    </m:r>
                  </m:oMath>
                </a14:m>
                <a:r>
                  <a:rPr lang="en-US" dirty="0"/>
                  <a:t> per pixel:</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a surface that the reflected light is returned mainly on the reflected vector of the lighting direction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𝐿</m:t>
                        </m:r>
                      </m:e>
                    </m:acc>
                  </m:oMath>
                </a14:m>
                <a:r>
                  <a:rPr lang="en-US" dirty="0"/>
                  <a:t>) relative to the normal. This direction is denoted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a:t>
                </a:r>
                <a:r>
                  <a:rPr lang="en-US" b="1" dirty="0"/>
                  <a:t>only</a:t>
                </a:r>
                <a:r>
                  <a:rPr lang="en-US" dirty="0"/>
                  <a:t>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1DCB139D-A903-40AB-9FAE-F74A8EAF7AF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3651"/>
          <a:stretch/>
        </p:blipFill>
        <p:spPr bwMode="auto">
          <a:xfrm>
            <a:off x="5937513" y="3043363"/>
            <a:ext cx="3124200" cy="203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m:t>
                    </m:r>
                    <m:r>
                      <a:rPr lang="en-US" i="1">
                        <a:latin typeface="Cambria Math"/>
                        <a:ea typeface="Cambria Math"/>
                      </a:rPr>
                      <m:t>0</m:t>
                    </m:r>
                    <m:r>
                      <a:rPr lang="en-US" i="1">
                        <a:latin typeface="Cambria Math"/>
                        <a:ea typeface="Cambria Math"/>
                      </a:rPr>
                      <m:t>,</m:t>
                    </m:r>
                    <m:r>
                      <a:rPr lang="en-US" i="1">
                        <a:latin typeface="Cambria Math"/>
                        <a:ea typeface="Cambria Math"/>
                      </a:rPr>
                      <m:t>1</m:t>
                    </m:r>
                    <m:r>
                      <a:rPr lang="en-US" i="1">
                        <a:latin typeface="Cambria Math"/>
                        <a:ea typeface="Cambria Math"/>
                      </a:rPr>
                      <m:t>]</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43072"/>
            <a:ext cx="62484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light reflection is only computed in first order- light ray </a:t>
                </a:r>
                <a:r>
                  <a:rPr lang="en-US" b="1" dirty="0"/>
                  <a:t>from source to object and to camera</a:t>
                </a:r>
                <a:r>
                  <a:rPr lang="en-US" dirty="0"/>
                  <a:t>.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r>
              <a:rPr lang="en-US" dirty="0"/>
              <a:t>, based on BRDF:</a:t>
            </a:r>
          </a:p>
          <a:p>
            <a:endParaRPr lang="en-US" b="1" dirty="0"/>
          </a:p>
          <a:p>
            <a:endParaRPr lang="en-US" b="1" dirty="0"/>
          </a:p>
          <a:p>
            <a:r>
              <a:rPr lang="en-US" dirty="0"/>
              <a:t>Demo: </a:t>
            </a:r>
            <a:r>
              <a:rPr lang="en-US" dirty="0">
                <a:hlinkClick r:id="rId3"/>
              </a:rPr>
              <a:t>http://www.cs.toronto.edu/~jacobson/phong-demo/</a:t>
            </a:r>
            <a:r>
              <a:rPr lang="en-US" dirty="0"/>
              <a:t> (change in dropdown to “</a:t>
            </a:r>
            <a:r>
              <a:rPr lang="en-US" dirty="0" err="1"/>
              <a:t>Phong</a:t>
            </a:r>
            <a:r>
              <a:rPr lang="en-US" dirty="0"/>
              <a:t> shading”…)</a:t>
            </a:r>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pPr lvl="1"/>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dirty="0"/>
              <a:t>object projection is half the size.</a:t>
            </a:r>
          </a:p>
          <a:p>
            <a:r>
              <a:rPr lang="en-US" dirty="0"/>
              <a:t>Changing the sensor plane distance is responsible for </a:t>
            </a:r>
            <a:r>
              <a:rPr lang="en-US" b="1" dirty="0"/>
              <a:t>zoom </a:t>
            </a:r>
            <a:r>
              <a:rPr lang="en-US" dirty="0"/>
              <a:t>in a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highlight>
                  <a:srgbClr val="FFFF00"/>
                </a:highlight>
              </a:rPr>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normAutofit lnSpcReduction="10000"/>
          </a:bodyPr>
          <a:lstStyle/>
          <a:p>
            <a:r>
              <a:rPr lang="en-US" dirty="0"/>
              <a:t>More light from different points of the object are integrated in the same pixel (integration-&gt;sum-&gt; blur).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Changing the pinhole size is responsible for </a:t>
            </a:r>
            <a:r>
              <a:rPr lang="en-US" b="1" dirty="0"/>
              <a:t>focus </a:t>
            </a:r>
            <a:r>
              <a:rPr lang="en-US" dirty="0"/>
              <a:t>in a pinhole camera.</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813" y="3524596"/>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7717" y="2920101"/>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210" y="3524596"/>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03832" y="6150573"/>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the distance of intersecting parallel rays going through the lens.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normAutofit/>
              </a:bodyPr>
              <a:lstStyle/>
              <a:p>
                <a:r>
                  <a:rPr lang="en-US" dirty="0">
                    <a:solidFill>
                      <a:prstClr val="black"/>
                    </a:solidFill>
                  </a:rPr>
                  <a:t>A known equation regarding lens is the </a:t>
                </a:r>
                <a:r>
                  <a:rPr lang="en-US" b="1" dirty="0">
                    <a:solidFill>
                      <a:prstClr val="black"/>
                    </a:solidFill>
                  </a:rPr>
                  <a:t>thin lens equation</a:t>
                </a:r>
                <a:r>
                  <a:rPr lang="en-US" dirty="0">
                    <a:solidFill>
                      <a:prstClr val="black"/>
                    </a:solidFill>
                  </a:rPr>
                  <a:t>: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pPr marL="0" indent="0">
                  <a:buNone/>
                </a:pP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Image formation: what happens before the image is captured- how is it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intensities to different valued electrical charges.</a:t>
            </a:r>
          </a:p>
          <a:p>
            <a:pPr lvl="1"/>
            <a:r>
              <a:rPr lang="en-US" dirty="0"/>
              <a:t>Each pixel in the resulting color image comes from at least 3  capacitors in a 2D array which makes the sensor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photosensor is a Bayer filter which filters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a:t>
            </a:r>
          </a:p>
          <a:p>
            <a:endParaRPr lang="en-US" dirty="0"/>
          </a:p>
        </p:txBody>
      </p:sp>
      <p:pic>
        <p:nvPicPr>
          <p:cNvPr id="5122" name="Picture 2" descr="Image result for different cone respons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1" t="17778" r="3333" b="17778"/>
          <a:stretch/>
        </p:blipFill>
        <p:spPr bwMode="auto">
          <a:xfrm>
            <a:off x="1600199" y="3505200"/>
            <a:ext cx="5943601" cy="313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can be seen by summation over the 3 stimuli of 3 kinds of cones.</a:t>
            </a:r>
          </a:p>
          <a:p>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Image result for different cone responses">
            <a:extLst>
              <a:ext uri="{FF2B5EF4-FFF2-40B4-BE49-F238E27FC236}">
                <a16:creationId xmlns:a16="http://schemas.microsoft.com/office/drawing/2014/main" id="{AA0F7E11-6EE9-4DA0-8D67-6E6337314CE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1" t="17778" r="3333" b="17778"/>
          <a:stretch/>
        </p:blipFill>
        <p:spPr bwMode="auto">
          <a:xfrm>
            <a:off x="152400" y="3983614"/>
            <a:ext cx="4931980" cy="260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855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3F66-1C68-4C35-B5BC-E3900130FFDF}"/>
              </a:ext>
            </a:extLst>
          </p:cNvPr>
          <p:cNvSpPr>
            <a:spLocks noGrp="1"/>
          </p:cNvSpPr>
          <p:nvPr>
            <p:ph type="title"/>
          </p:nvPr>
        </p:nvSpPr>
        <p:spPr/>
        <p:txBody>
          <a:bodyPr/>
          <a:lstStyle/>
          <a:p>
            <a:r>
              <a:rPr lang="en-US" dirty="0"/>
              <a:t>Human color perception</a:t>
            </a:r>
          </a:p>
        </p:txBody>
      </p:sp>
      <p:sp>
        <p:nvSpPr>
          <p:cNvPr id="3" name="Content Placeholder 2">
            <a:extLst>
              <a:ext uri="{FF2B5EF4-FFF2-40B4-BE49-F238E27FC236}">
                <a16:creationId xmlns:a16="http://schemas.microsoft.com/office/drawing/2014/main" id="{21652B54-E76E-4B74-83D8-5AC926E28D62}"/>
              </a:ext>
            </a:extLst>
          </p:cNvPr>
          <p:cNvSpPr>
            <a:spLocks noGrp="1"/>
          </p:cNvSpPr>
          <p:nvPr>
            <p:ph idx="1"/>
          </p:nvPr>
        </p:nvSpPr>
        <p:spPr/>
        <p:txBody>
          <a:bodyPr/>
          <a:lstStyle/>
          <a:p>
            <a:r>
              <a:rPr lang="en-US" dirty="0"/>
              <a:t>A lot more on color theory and perception in this short course (a link to the first class):</a:t>
            </a:r>
          </a:p>
          <a:p>
            <a:pPr lvl="1"/>
            <a:r>
              <a:rPr lang="en-US" dirty="0">
                <a:hlinkClick r:id="rId2"/>
              </a:rPr>
              <a:t>https://www.youtube.com/watch?v=iDsrzKDB_tA</a:t>
            </a:r>
            <a:endParaRPr lang="en-US" dirty="0"/>
          </a:p>
        </p:txBody>
      </p:sp>
    </p:spTree>
    <p:extLst>
      <p:ext uri="{BB962C8B-B14F-4D97-AF65-F5344CB8AC3E}">
        <p14:creationId xmlns:p14="http://schemas.microsoft.com/office/powerpoint/2010/main" val="168375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he-IL" b="1" dirty="0"/>
              </a:p>
              <a:p>
                <a:r>
                  <a:rPr lang="en-US" dirty="0"/>
                  <a:t>The function output is basically a ratio of </a:t>
                </a:r>
                <a:r>
                  <a:rPr lang="en-US" u="sng" dirty="0"/>
                  <a:t>output reflected ray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the </a:t>
                </a:r>
                <a:r>
                  <a:rPr lang="en-US" u="sng" dirty="0"/>
                  <a:t>input ray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pPr lvl="1"/>
                <a:r>
                  <a:rPr lang="en-US" dirty="0"/>
                  <a:t>The complete (and more correct) definition is out of scope and can be </a:t>
                </a:r>
                <a:r>
                  <a:rPr lang="en-US" dirty="0">
                    <a:hlinkClick r:id="rId2"/>
                  </a:rPr>
                  <a:t>found here</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2207"/>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5029200" y="4176739"/>
            <a:ext cx="4114800" cy="26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and also in 3D reconstruction and image deblurring.</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4013</TotalTime>
  <Words>2397</Words>
  <Application>Microsoft Office PowerPoint</Application>
  <PresentationFormat>On-screen Show (4:3)</PresentationFormat>
  <Paragraphs>321</Paragraphs>
  <Slides>69</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formation</dc:title>
  <dc:creator>Jonathan Chechik</dc:creator>
  <cp:lastModifiedBy>yoni chechik</cp:lastModifiedBy>
  <cp:revision>137</cp:revision>
  <dcterms:created xsi:type="dcterms:W3CDTF">2006-08-16T00:00:00Z</dcterms:created>
  <dcterms:modified xsi:type="dcterms:W3CDTF">2021-12-07T08:27:37Z</dcterms:modified>
</cp:coreProperties>
</file>